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4630400" cy="8229600"/>
  <p:notesSz cx="8229600" cy="14630400"/>
  <p:embeddedFontLst>
    <p:embeddedFont>
      <p:font typeface="Source Serif 4 Semi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ource Sans 3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-2-2.svg>
</file>

<file path=ppt/media/image-2-4.svg>
</file>

<file path=ppt/media/image-2-6.svg>
</file>

<file path=ppt/media/image-2-8.svg>
</file>

<file path=ppt/media/image-5-3.svg>
</file>

<file path=ppt/media/image-5-5.svg>
</file>

<file path=ppt/media/image-5-7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79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-2-8.svg"/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-2-6.svg"/><Relationship Id="rId5" Type="http://schemas.openxmlformats.org/officeDocument/2006/relationships/image" Target="../media/image-2-4.svg"/><Relationship Id="rId4" Type="http://schemas.openxmlformats.org/officeDocument/2006/relationships/image" Target="../media/image-2-2.svg"/><Relationship Id="rId9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7.png"/><Relationship Id="rId7" Type="http://schemas.openxmlformats.org/officeDocument/2006/relationships/image" Target="../media/image-5-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-5-5.svg"/><Relationship Id="rId5" Type="http://schemas.openxmlformats.org/officeDocument/2006/relationships/image" Target="../media/image-5-3.svg"/><Relationship Id="rId4" Type="http://schemas.openxmlformats.org/officeDocument/2006/relationships/image" Target="../media/image5.png"/><Relationship Id="rId9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71367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Cross-Disciplinary AI Applications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8067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Integrating AI Across Multiple Fields of Study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13290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Week 4: Application and Integration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| </a:t>
            </a: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1.5 Hour Session</a:t>
            </a:r>
            <a:endParaRPr lang="en-US" sz="18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0920"/>
            <a:ext cx="68435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What You'll Master Today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1873687"/>
            <a:ext cx="6357818" cy="2712839"/>
          </a:xfrm>
          <a:prstGeom prst="roundRect">
            <a:avLst>
              <a:gd name="adj" fmla="val 37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84659" y="2120622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BE49D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2065" y="2318028"/>
            <a:ext cx="323136" cy="3231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84659" y="3078004"/>
            <a:ext cx="56478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Develop Interdisciplinary AI Applications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84659" y="3573542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Build AI solutions that bridge multiple academic fields and solve complex real-world problems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434858" y="1873687"/>
            <a:ext cx="6357818" cy="2712839"/>
          </a:xfrm>
          <a:prstGeom prst="roundRect">
            <a:avLst>
              <a:gd name="adj" fmla="val 37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81793" y="2120622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BE49D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9199" y="2318028"/>
            <a:ext cx="323136" cy="32313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1793" y="3078004"/>
            <a:ext cx="46610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Create Collaborative AI Workflows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81793" y="3573542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Design efficient processes using multiple AI tools working together seamlessly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837724" y="4825841"/>
            <a:ext cx="6357818" cy="2712839"/>
          </a:xfrm>
          <a:prstGeom prst="roundRect">
            <a:avLst>
              <a:gd name="adj" fmla="val 37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84659" y="5072777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BE49D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2065" y="5270182"/>
            <a:ext cx="323136" cy="32313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84659" y="6030158"/>
            <a:ext cx="41369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Connect Insights Across Fields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84659" y="6525697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 AI to discover unexpected connections between different disciplines and perspectives</a:t>
            </a:r>
            <a:endParaRPr lang="en-US" sz="1850" dirty="0"/>
          </a:p>
        </p:txBody>
      </p:sp>
      <p:sp>
        <p:nvSpPr>
          <p:cNvPr id="18" name="Shape 13"/>
          <p:cNvSpPr/>
          <p:nvPr/>
        </p:nvSpPr>
        <p:spPr>
          <a:xfrm>
            <a:off x="7434858" y="4825841"/>
            <a:ext cx="6357818" cy="2712839"/>
          </a:xfrm>
          <a:prstGeom prst="roundRect">
            <a:avLst>
              <a:gd name="adj" fmla="val 37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81793" y="5072777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BE49DF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79199" y="5270182"/>
            <a:ext cx="323136" cy="323136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81793" y="6030158"/>
            <a:ext cx="408158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Build Your Personal AI Toolkit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81793" y="6525697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Curate the right AI tools and techniques for your unique academic journey</a:t>
            </a:r>
            <a:endParaRPr lang="en-US" sz="185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5478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Why Interdisciplinary Thinking Matters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92179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Real-world problems rarely fit neatly into one discipline. Modern challenges require multiple perspectives: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3957042"/>
            <a:ext cx="7468553" cy="1699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Climate change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involves science, economics, psychology, and policy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Healthcare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combines biology, technology, ethics, and social factors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 development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requires computer science, philosophy, psychology, and more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925741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BE49D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 helps you make connections across fields and see problems from multiple angles.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This skill is increasingly valued by employers and graduate programs.</a:t>
            </a:r>
            <a:endParaRPr lang="en-US" sz="185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3308" y="708184"/>
            <a:ext cx="9408676" cy="633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Multi-Perspective Analysis Techniques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53308" y="2051090"/>
            <a:ext cx="6465094" cy="2640568"/>
          </a:xfrm>
          <a:prstGeom prst="roundRect">
            <a:avLst>
              <a:gd name="adj" fmla="val 554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53308" y="2020610"/>
            <a:ext cx="6465094" cy="121920"/>
          </a:xfrm>
          <a:prstGeom prst="roundRect">
            <a:avLst>
              <a:gd name="adj" fmla="val 74156"/>
            </a:avLst>
          </a:prstGeom>
          <a:solidFill>
            <a:srgbClr val="BE49DF"/>
          </a:solidFill>
          <a:ln/>
        </p:spPr>
      </p:sp>
      <p:sp>
        <p:nvSpPr>
          <p:cNvPr id="5" name="Shape 3"/>
          <p:cNvSpPr/>
          <p:nvPr/>
        </p:nvSpPr>
        <p:spPr>
          <a:xfrm>
            <a:off x="3663017" y="1728311"/>
            <a:ext cx="645676" cy="645676"/>
          </a:xfrm>
          <a:prstGeom prst="roundRect">
            <a:avLst>
              <a:gd name="adj" fmla="val 141619"/>
            </a:avLst>
          </a:prstGeom>
          <a:solidFill>
            <a:srgbClr val="BE49DF"/>
          </a:solidFill>
          <a:ln/>
        </p:spPr>
      </p:sp>
      <p:sp>
        <p:nvSpPr>
          <p:cNvPr id="6" name="Text 4"/>
          <p:cNvSpPr/>
          <p:nvPr/>
        </p:nvSpPr>
        <p:spPr>
          <a:xfrm>
            <a:off x="3856732" y="1889760"/>
            <a:ext cx="25824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98934" y="2589133"/>
            <a:ext cx="431768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Analyze from Multiple Perspectives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98934" y="3021687"/>
            <a:ext cx="5973842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Ask AI to examine topics from different disciplinary lenses simultaneously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98934" y="3791903"/>
            <a:ext cx="5973842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"Analyze healthcare access from psychological, economic, and social perspectives"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411879" y="2051090"/>
            <a:ext cx="6465213" cy="2640568"/>
          </a:xfrm>
          <a:prstGeom prst="roundRect">
            <a:avLst>
              <a:gd name="adj" fmla="val 554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411879" y="2020610"/>
            <a:ext cx="6465213" cy="121920"/>
          </a:xfrm>
          <a:prstGeom prst="roundRect">
            <a:avLst>
              <a:gd name="adj" fmla="val 74156"/>
            </a:avLst>
          </a:prstGeom>
          <a:solidFill>
            <a:srgbClr val="BE49DF"/>
          </a:solidFill>
          <a:ln/>
        </p:spPr>
      </p:sp>
      <p:sp>
        <p:nvSpPr>
          <p:cNvPr id="12" name="Shape 10"/>
          <p:cNvSpPr/>
          <p:nvPr/>
        </p:nvSpPr>
        <p:spPr>
          <a:xfrm>
            <a:off x="10321588" y="1728311"/>
            <a:ext cx="645676" cy="645676"/>
          </a:xfrm>
          <a:prstGeom prst="roundRect">
            <a:avLst>
              <a:gd name="adj" fmla="val 141619"/>
            </a:avLst>
          </a:prstGeom>
          <a:solidFill>
            <a:srgbClr val="BE49DF"/>
          </a:solidFill>
          <a:ln/>
        </p:spPr>
      </p:sp>
      <p:sp>
        <p:nvSpPr>
          <p:cNvPr id="13" name="Text 11"/>
          <p:cNvSpPr/>
          <p:nvPr/>
        </p:nvSpPr>
        <p:spPr>
          <a:xfrm>
            <a:off x="10515302" y="1889760"/>
            <a:ext cx="25824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657505" y="2589133"/>
            <a:ext cx="349722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Adopt Different Expert Roles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57505" y="3021687"/>
            <a:ext cx="597396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Request insights from specific disciplinary viewpoints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657505" y="3464838"/>
            <a:ext cx="597396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"What would a historian/scientist/artist focus on when studying climate change?"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53308" y="5207913"/>
            <a:ext cx="6465094" cy="2313503"/>
          </a:xfrm>
          <a:prstGeom prst="roundRect">
            <a:avLst>
              <a:gd name="adj" fmla="val 6324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753308" y="5177433"/>
            <a:ext cx="6465094" cy="121920"/>
          </a:xfrm>
          <a:prstGeom prst="roundRect">
            <a:avLst>
              <a:gd name="adj" fmla="val 74156"/>
            </a:avLst>
          </a:prstGeom>
          <a:solidFill>
            <a:srgbClr val="BE49DF"/>
          </a:solidFill>
          <a:ln/>
        </p:spPr>
      </p:sp>
      <p:sp>
        <p:nvSpPr>
          <p:cNvPr id="19" name="Shape 17"/>
          <p:cNvSpPr/>
          <p:nvPr/>
        </p:nvSpPr>
        <p:spPr>
          <a:xfrm>
            <a:off x="3663017" y="4885134"/>
            <a:ext cx="645676" cy="645676"/>
          </a:xfrm>
          <a:prstGeom prst="roundRect">
            <a:avLst>
              <a:gd name="adj" fmla="val 141619"/>
            </a:avLst>
          </a:prstGeom>
          <a:solidFill>
            <a:srgbClr val="BE49DF"/>
          </a:solidFill>
          <a:ln/>
        </p:spPr>
      </p:sp>
      <p:sp>
        <p:nvSpPr>
          <p:cNvPr id="20" name="Text 18"/>
          <p:cNvSpPr/>
          <p:nvPr/>
        </p:nvSpPr>
        <p:spPr>
          <a:xfrm>
            <a:off x="3856732" y="5046583"/>
            <a:ext cx="25824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3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998934" y="5745956"/>
            <a:ext cx="409205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Discover Cross-Field Connections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998934" y="6178510"/>
            <a:ext cx="597384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relationships between seemingly unrelated topics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998934" y="6621661"/>
            <a:ext cx="5973842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"What connections exist between evolutionary biology and marketing strategies?"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7411879" y="5207913"/>
            <a:ext cx="6465213" cy="2313503"/>
          </a:xfrm>
          <a:prstGeom prst="roundRect">
            <a:avLst>
              <a:gd name="adj" fmla="val 6324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7411879" y="5177433"/>
            <a:ext cx="6465213" cy="121920"/>
          </a:xfrm>
          <a:prstGeom prst="roundRect">
            <a:avLst>
              <a:gd name="adj" fmla="val 74156"/>
            </a:avLst>
          </a:prstGeom>
          <a:solidFill>
            <a:srgbClr val="BE49DF"/>
          </a:solidFill>
          <a:ln/>
        </p:spPr>
      </p:sp>
      <p:sp>
        <p:nvSpPr>
          <p:cNvPr id="26" name="Shape 24"/>
          <p:cNvSpPr/>
          <p:nvPr/>
        </p:nvSpPr>
        <p:spPr>
          <a:xfrm>
            <a:off x="10321588" y="4885134"/>
            <a:ext cx="645676" cy="645676"/>
          </a:xfrm>
          <a:prstGeom prst="roundRect">
            <a:avLst>
              <a:gd name="adj" fmla="val 141619"/>
            </a:avLst>
          </a:prstGeom>
          <a:solidFill>
            <a:srgbClr val="BE49DF"/>
          </a:solidFill>
          <a:ln/>
        </p:spPr>
      </p:sp>
      <p:sp>
        <p:nvSpPr>
          <p:cNvPr id="27" name="Text 25"/>
          <p:cNvSpPr/>
          <p:nvPr/>
        </p:nvSpPr>
        <p:spPr>
          <a:xfrm>
            <a:off x="10515302" y="5046583"/>
            <a:ext cx="258247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4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657505" y="5745956"/>
            <a:ext cx="253245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Transfer Knowledge</a:t>
            </a:r>
            <a:endParaRPr lang="en-US" sz="1950" dirty="0"/>
          </a:p>
        </p:txBody>
      </p:sp>
      <p:sp>
        <p:nvSpPr>
          <p:cNvPr id="29" name="Text 27"/>
          <p:cNvSpPr/>
          <p:nvPr/>
        </p:nvSpPr>
        <p:spPr>
          <a:xfrm>
            <a:off x="7657505" y="6178510"/>
            <a:ext cx="597396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Apply insights from one field to problems in another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7657505" y="6621661"/>
            <a:ext cx="597396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"What insights from psychology might apply to improving educational technology?"</a:t>
            </a:r>
            <a:endParaRPr lang="en-US" sz="165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66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804" y="3288149"/>
            <a:ext cx="5633561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Your Personal AI Toolkit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5804" y="4151709"/>
            <a:ext cx="408980" cy="4089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43144" y="4221956"/>
            <a:ext cx="240625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ChatGPT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343144" y="4627483"/>
            <a:ext cx="3626644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Writing, explanation, and brainstorming across all subjects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88148" y="4151709"/>
            <a:ext cx="408980" cy="4089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815489" y="4221956"/>
            <a:ext cx="240625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Perplexity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5815489" y="4627483"/>
            <a:ext cx="3626644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Research with citations and fact verification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60493" y="4151709"/>
            <a:ext cx="408980" cy="40898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287833" y="4221956"/>
            <a:ext cx="240625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Gemini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0287833" y="4627483"/>
            <a:ext cx="3626763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Image analysis, document processing, Google integration</a:t>
            </a:r>
            <a:endParaRPr lang="en-US" sz="1600" dirty="0"/>
          </a:p>
        </p:txBody>
      </p:sp>
      <p:sp>
        <p:nvSpPr>
          <p:cNvPr id="13" name="Shape 7"/>
          <p:cNvSpPr/>
          <p:nvPr/>
        </p:nvSpPr>
        <p:spPr>
          <a:xfrm>
            <a:off x="715804" y="5430798"/>
            <a:ext cx="13198793" cy="1567339"/>
          </a:xfrm>
          <a:prstGeom prst="roundRect">
            <a:avLst>
              <a:gd name="adj" fmla="val 5481"/>
            </a:avLst>
          </a:prstGeom>
          <a:solidFill>
            <a:srgbClr val="E8BEF4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0234" y="5674519"/>
            <a:ext cx="300752" cy="24062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25416" y="5656540"/>
            <a:ext cx="27002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The CRAFT Framework</a:t>
            </a:r>
            <a:endParaRPr lang="en-US" sz="1850" dirty="0"/>
          </a:p>
        </p:txBody>
      </p:sp>
      <p:sp>
        <p:nvSpPr>
          <p:cNvPr id="16" name="Text 9"/>
          <p:cNvSpPr/>
          <p:nvPr/>
        </p:nvSpPr>
        <p:spPr>
          <a:xfrm>
            <a:off x="1425416" y="6131957"/>
            <a:ext cx="12284750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Your toolkit includes the CRAFT framework for structuring any prompt, plus advanced techniques like roles, chain-of-thought reasoning, and few-shot examples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715804" y="7194709"/>
            <a:ext cx="13198793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BE49D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Choose the right tool for each task. Combine tools when needed.</a:t>
            </a:r>
            <a:endParaRPr lang="en-US" sz="16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213" y="1057156"/>
            <a:ext cx="7643574" cy="1260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Essential AI Literacy Vocabulary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50213" y="2821781"/>
            <a:ext cx="3560326" cy="1971437"/>
          </a:xfrm>
          <a:prstGeom prst="roundRect">
            <a:avLst>
              <a:gd name="adj" fmla="val 45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5005" y="3066574"/>
            <a:ext cx="2521982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Interdisciplinary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5005" y="3573661"/>
            <a:ext cx="3070741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Combining methods, insights, or perspectives from multiple academic fields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50213" y="4985147"/>
            <a:ext cx="3560326" cy="1971437"/>
          </a:xfrm>
          <a:prstGeom prst="roundRect">
            <a:avLst>
              <a:gd name="adj" fmla="val 45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95005" y="5229939"/>
            <a:ext cx="2521982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Systems Thinking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95005" y="5737027"/>
            <a:ext cx="3070741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Viewing problems as part of larger, interconnected systems rather than isolated issues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4841081" y="2821781"/>
            <a:ext cx="3560326" cy="1971437"/>
          </a:xfrm>
          <a:prstGeom prst="roundRect">
            <a:avLst>
              <a:gd name="adj" fmla="val 45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085874" y="3066574"/>
            <a:ext cx="2521982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Synthesis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085874" y="3573661"/>
            <a:ext cx="3070741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Combining different ideas or perspectives to create new understanding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841081" y="4985147"/>
            <a:ext cx="3560326" cy="1961674"/>
          </a:xfrm>
          <a:prstGeom prst="roundRect">
            <a:avLst>
              <a:gd name="adj" fmla="val 459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085874" y="5229939"/>
            <a:ext cx="3070741" cy="630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Multi-perspective Analysis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5085874" y="6052185"/>
            <a:ext cx="3070741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Examining a topic from multiple viewpoints or disciplinary lenses</a:t>
            </a:r>
            <a:endParaRPr lang="en-US" sz="16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74765" y="683300"/>
            <a:ext cx="7357824" cy="574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Planning Your Continued Growth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74765" y="1576030"/>
            <a:ext cx="12680752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 technology evolves rapidly. To stay current: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765" y="2038826"/>
            <a:ext cx="976312" cy="11715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10264" y="2234089"/>
            <a:ext cx="2437686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Experiment Regularly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2110264" y="2616637"/>
            <a:ext cx="11545253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Test new features and updates as platforms evolve</a:t>
            </a:r>
            <a:endParaRPr lang="en-US" sz="1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65" y="3210401"/>
            <a:ext cx="976312" cy="11715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110264" y="3405664"/>
            <a:ext cx="2411730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Follow Relevant News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2110264" y="3788212"/>
            <a:ext cx="11545253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Stay informed about AI developments in your field</a:t>
            </a:r>
            <a:endParaRPr lang="en-US" sz="15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765" y="4381976"/>
            <a:ext cx="976312" cy="11715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110264" y="4577239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Share Discoveries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2110264" y="4959787"/>
            <a:ext cx="11545253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Exchange insights with classmates and build collective knowledge</a:t>
            </a:r>
            <a:endParaRPr lang="en-US" sz="15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765" y="5553551"/>
            <a:ext cx="976312" cy="11715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110264" y="5748814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Adapt Workflows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2110264" y="6131362"/>
            <a:ext cx="11545253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Update your processes as tools improve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1267658" y="7083504"/>
            <a:ext cx="12387858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"Your AI literacy is a foundation to build on, not a final destination. Remember ethical principles as capabilities expand."</a:t>
            </a:r>
            <a:endParaRPr lang="en-US" sz="1500" dirty="0"/>
          </a:p>
        </p:txBody>
      </p:sp>
      <p:sp>
        <p:nvSpPr>
          <p:cNvPr id="17" name="Shape 11"/>
          <p:cNvSpPr/>
          <p:nvPr/>
        </p:nvSpPr>
        <p:spPr>
          <a:xfrm>
            <a:off x="974765" y="6904315"/>
            <a:ext cx="22860" cy="641985"/>
          </a:xfrm>
          <a:prstGeom prst="rect">
            <a:avLst/>
          </a:prstGeom>
          <a:solidFill>
            <a:srgbClr val="BE49DF"/>
          </a:solidFill>
          <a:ln/>
        </p:spPr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712" y="783908"/>
            <a:ext cx="7511177" cy="628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Activity: AI Toolkit Assessment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47712" y="1793558"/>
            <a:ext cx="480655" cy="480655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18987" y="1866900"/>
            <a:ext cx="251364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My Strongest AI Skill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418987" y="2295406"/>
            <a:ext cx="1246370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your current area of expertise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47712" y="3000256"/>
            <a:ext cx="480655" cy="480655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18987" y="3073598"/>
            <a:ext cx="2886551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Skill to Develop Further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418987" y="3502104"/>
            <a:ext cx="1246370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Celebrate strengths and embrace growth opportunities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7712" y="4206954"/>
            <a:ext cx="480655" cy="480655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18987" y="4280297"/>
            <a:ext cx="251364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Platform Used Most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418987" y="4708803"/>
            <a:ext cx="1246370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Which tool do you reach for first?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47712" y="5413653"/>
            <a:ext cx="480655" cy="480655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18987" y="5486995"/>
            <a:ext cx="251364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Platform to Explore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418987" y="5915501"/>
            <a:ext cx="1246370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What have you been curious about?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7712" y="6620351"/>
            <a:ext cx="480655" cy="480655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418987" y="6693694"/>
            <a:ext cx="285642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Top 3 Effective Prompts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418987" y="7122200"/>
            <a:ext cx="1246370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Save what works and document successful patterns</a:t>
            </a:r>
            <a:endParaRPr lang="en-US" sz="165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401735"/>
            <a:ext cx="5146358" cy="643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Your Path Forward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65453" y="4344591"/>
            <a:ext cx="6449854" cy="1228963"/>
          </a:xfrm>
          <a:prstGeom prst="roundRect">
            <a:avLst>
              <a:gd name="adj" fmla="val 7475"/>
            </a:avLst>
          </a:prstGeom>
          <a:solidFill>
            <a:srgbClr val="BE49DF"/>
          </a:solidFill>
          <a:ln w="7620">
            <a:solidFill>
              <a:srgbClr val="D762F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1791" y="457092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Systems Thinking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91791" y="5012412"/>
            <a:ext cx="599717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View problems as interconnected rather than isolated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15093" y="4344591"/>
            <a:ext cx="6449854" cy="1228963"/>
          </a:xfrm>
          <a:prstGeom prst="roundRect">
            <a:avLst>
              <a:gd name="adj" fmla="val 7475"/>
            </a:avLst>
          </a:prstGeom>
          <a:solidFill>
            <a:srgbClr val="BE49DF"/>
          </a:solidFill>
          <a:ln w="7620">
            <a:solidFill>
              <a:srgbClr val="D762F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1431" y="4570928"/>
            <a:ext cx="3296007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Multi-Perspective Analysis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1431" y="5012412"/>
            <a:ext cx="599717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Examine topics through different disciplinary lenses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65453" y="5773341"/>
            <a:ext cx="6449854" cy="1228963"/>
          </a:xfrm>
          <a:prstGeom prst="roundRect">
            <a:avLst>
              <a:gd name="adj" fmla="val 7475"/>
            </a:avLst>
          </a:prstGeom>
          <a:solidFill>
            <a:srgbClr val="BE49DF"/>
          </a:solidFill>
          <a:ln w="7620">
            <a:solidFill>
              <a:srgbClr val="D762F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1791" y="599967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Personal AI Toolkit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91791" y="6441162"/>
            <a:ext cx="599717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Curate tools that match your learning style and goals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15093" y="5773341"/>
            <a:ext cx="6449854" cy="1228963"/>
          </a:xfrm>
          <a:prstGeom prst="roundRect">
            <a:avLst>
              <a:gd name="adj" fmla="val 7475"/>
            </a:avLst>
          </a:prstGeom>
          <a:solidFill>
            <a:srgbClr val="BE49DF"/>
          </a:solidFill>
          <a:ln w="7620">
            <a:solidFill>
              <a:srgbClr val="D762F8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1431" y="599967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Continuous Growth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41431" y="6441162"/>
            <a:ext cx="599717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Adapt as AI technology evolves and use your skills wisely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65453" y="7227094"/>
            <a:ext cx="1309949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Remember:</a:t>
            </a: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AI is a catalyst for innovation, but your critical thinking and ethical judgment guide its application</a:t>
            </a:r>
            <a:endParaRPr lang="en-US" sz="17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930" y="6842728"/>
            <a:ext cx="2254469" cy="1386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Office PowerPoint</Application>
  <PresentationFormat>Custom</PresentationFormat>
  <Paragraphs>95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Source Serif 4 Semi Bold</vt:lpstr>
      <vt:lpstr>Calibri</vt:lpstr>
      <vt:lpstr>Arial</vt:lpstr>
      <vt:lpstr>Source Sans 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Venkatesh S</cp:lastModifiedBy>
  <cp:revision>3</cp:revision>
  <dcterms:created xsi:type="dcterms:W3CDTF">2026-02-18T02:29:10Z</dcterms:created>
  <dcterms:modified xsi:type="dcterms:W3CDTF">2026-02-18T02:30:36Z</dcterms:modified>
</cp:coreProperties>
</file>